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42"/>
  </p:notesMasterIdLst>
  <p:handoutMasterIdLst>
    <p:handoutMasterId r:id="rId43"/>
  </p:handoutMasterIdLst>
  <p:sldIdLst>
    <p:sldId id="256" r:id="rId4"/>
    <p:sldId id="260" r:id="rId5"/>
    <p:sldId id="261" r:id="rId6"/>
    <p:sldId id="294" r:id="rId7"/>
    <p:sldId id="296" r:id="rId8"/>
    <p:sldId id="337" r:id="rId9"/>
    <p:sldId id="339" r:id="rId10"/>
    <p:sldId id="365" r:id="rId11"/>
    <p:sldId id="364" r:id="rId12"/>
    <p:sldId id="336" r:id="rId13"/>
    <p:sldId id="343" r:id="rId14"/>
    <p:sldId id="367" r:id="rId15"/>
    <p:sldId id="366" r:id="rId16"/>
    <p:sldId id="368" r:id="rId17"/>
    <p:sldId id="369" r:id="rId18"/>
    <p:sldId id="297" r:id="rId19"/>
    <p:sldId id="341" r:id="rId20"/>
    <p:sldId id="298" r:id="rId21"/>
    <p:sldId id="311" r:id="rId22"/>
    <p:sldId id="301" r:id="rId23"/>
    <p:sldId id="302" r:id="rId24"/>
    <p:sldId id="362" r:id="rId25"/>
    <p:sldId id="361" r:id="rId26"/>
    <p:sldId id="299" r:id="rId27"/>
    <p:sldId id="313" r:id="rId28"/>
    <p:sldId id="316" r:id="rId29"/>
    <p:sldId id="318" r:id="rId30"/>
    <p:sldId id="317" r:id="rId31"/>
    <p:sldId id="323" r:id="rId32"/>
    <p:sldId id="322" r:id="rId33"/>
    <p:sldId id="325" r:id="rId34"/>
    <p:sldId id="324" r:id="rId35"/>
    <p:sldId id="320" r:id="rId36"/>
    <p:sldId id="321" r:id="rId37"/>
    <p:sldId id="319" r:id="rId38"/>
    <p:sldId id="332" r:id="rId39"/>
    <p:sldId id="330"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261"/>
            <p14:sldId id="294"/>
            <p14:sldId id="296"/>
            <p14:sldId id="337"/>
            <p14:sldId id="339"/>
            <p14:sldId id="365"/>
            <p14:sldId id="364"/>
            <p14:sldId id="336"/>
          </p14:sldIdLst>
        </p14:section>
        <p14:section name="Storage" id="{46A343C9-5A24-4D8D-92E1-2FC2AB4A515A}">
          <p14:sldIdLst>
            <p14:sldId id="343"/>
          </p14:sldIdLst>
        </p14:section>
        <p14:section name="EventHub" id="{1CACBB9A-3FE7-4A98-B983-BE7F98B96796}">
          <p14:sldIdLst>
            <p14:sldId id="367"/>
            <p14:sldId id="366"/>
            <p14:sldId id="368"/>
          </p14:sldIdLst>
        </p14:section>
        <p14:section name="Spark" id="{F7F8CE2C-475B-4387-BF4C-21AE30FF987F}">
          <p14:sldIdLst>
            <p14:sldId id="369"/>
          </p14:sldIdLst>
        </p14:section>
        <p14:section name="ADLA" id="{FF27AB55-B5FD-432B-9460-108C85C90C26}">
          <p14:sldIdLst>
            <p14:sldId id="297"/>
            <p14:sldId id="341"/>
            <p14:sldId id="298"/>
            <p14:sldId id="311"/>
            <p14:sldId id="301"/>
            <p14:sldId id="302"/>
            <p14:sldId id="362"/>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 id="330"/>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wyglada</a:t>
            </a:r>
            <a:r>
              <a:rPr lang="en-GB" dirty="0"/>
              <a:t> u-SQL</a:t>
            </a:r>
          </a:p>
          <a:p>
            <a:r>
              <a:rPr lang="en-GB" dirty="0"/>
              <a:t>Problem </a:t>
            </a:r>
          </a:p>
          <a:p>
            <a:r>
              <a:rPr lang="en-GB" dirty="0" err="1"/>
              <a:t>Jeden</a:t>
            </a:r>
            <a:r>
              <a:rPr lang="en-GB" dirty="0"/>
              <a:t> </a:t>
            </a:r>
            <a:r>
              <a:rPr lang="en-GB" dirty="0" err="1"/>
              <a:t>rowset</a:t>
            </a:r>
            <a:r>
              <a:rPr lang="en-GB" dirty="0"/>
              <a:t> </a:t>
            </a:r>
            <a:r>
              <a:rPr lang="en-GB" dirty="0" err="1"/>
              <a:t>mozemy</a:t>
            </a:r>
            <a:r>
              <a:rPr lang="en-GB" dirty="0"/>
              <a:t> </a:t>
            </a:r>
            <a:r>
              <a:rPr lang="en-GB" dirty="0" err="1"/>
              <a:t>byc</a:t>
            </a:r>
            <a:r>
              <a:rPr lang="en-GB" dirty="0"/>
              <a:t> </a:t>
            </a:r>
            <a:r>
              <a:rPr lang="en-GB" dirty="0" err="1"/>
              <a:t>zapisany</a:t>
            </a:r>
            <a:r>
              <a:rPr lang="en-GB" dirty="0"/>
              <a:t> do </a:t>
            </a:r>
            <a:r>
              <a:rPr lang="en-GB" dirty="0" err="1"/>
              <a:t>jednego</a:t>
            </a:r>
            <a:r>
              <a:rPr lang="en-GB" dirty="0"/>
              <a:t> </a:t>
            </a:r>
            <a:r>
              <a:rPr lang="en-GB" dirty="0" err="1"/>
              <a:t>pliku</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20</a:t>
            </a:fld>
            <a:endParaRPr lang="en-US"/>
          </a:p>
        </p:txBody>
      </p:sp>
    </p:spTree>
    <p:extLst>
      <p:ext uri="{BB962C8B-B14F-4D97-AF65-F5344CB8AC3E}">
        <p14:creationId xmlns:p14="http://schemas.microsoft.com/office/powerpoint/2010/main" val="144418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394849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331106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23</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24</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25</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30</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32</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338995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120900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32343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16DED-467C-4598-AA48-756BB7E6230A}"/>
              </a:ext>
            </a:extLst>
          </p:cNvPr>
          <p:cNvSpPr>
            <a:spLocks noGrp="1"/>
          </p:cNvSpPr>
          <p:nvPr>
            <p:ph type="body" sz="quarter" idx="13"/>
          </p:nvPr>
        </p:nvSpPr>
        <p:spPr>
          <a:xfrm>
            <a:off x="744502" y="676497"/>
            <a:ext cx="10856948" cy="957299"/>
          </a:xfrm>
        </p:spPr>
        <p:txBody>
          <a:bodyPr/>
          <a:lstStyle/>
          <a:p>
            <a:r>
              <a:rPr lang="pl-PL" sz="4800" b="1" spc="-50" dirty="0">
                <a:solidFill>
                  <a:srgbClr val="FF5F00"/>
                </a:solidFill>
                <a:latin typeface="Calibri Light" panose="020F0302020204030204"/>
                <a:ea typeface="+mj-ea"/>
                <a:cs typeface="+mj-cs"/>
              </a:rPr>
              <a:t>U–SQL Language</a:t>
            </a:r>
            <a:r>
              <a:rPr lang="en-GB" sz="4800" b="1" spc="-50" dirty="0">
                <a:solidFill>
                  <a:srgbClr val="FF5F00"/>
                </a:solidFill>
                <a:latin typeface="Calibri Light" panose="020F0302020204030204"/>
                <a:ea typeface="+mj-ea"/>
                <a:cs typeface="+mj-cs"/>
              </a:rPr>
              <a:t> Overview</a:t>
            </a:r>
            <a:endParaRPr lang="pl-PL" sz="4800" b="1" spc="-50" dirty="0">
              <a:solidFill>
                <a:srgbClr val="FF5F00"/>
              </a:solidFill>
              <a:latin typeface="Calibri Light" panose="020F0302020204030204"/>
              <a:ea typeface="+mj-ea"/>
              <a:cs typeface="+mj-cs"/>
            </a:endParaRPr>
          </a:p>
          <a:p>
            <a:endParaRPr lang="pl-PL" dirty="0"/>
          </a:p>
        </p:txBody>
      </p:sp>
      <p:sp>
        <p:nvSpPr>
          <p:cNvPr id="61" name="Rectangle 60">
            <a:extLst>
              <a:ext uri="{FF2B5EF4-FFF2-40B4-BE49-F238E27FC236}">
                <a16:creationId xmlns:a16="http://schemas.microsoft.com/office/drawing/2014/main" id="{1319905F-2E6E-466C-8661-3437E08F9F7A}"/>
              </a:ext>
            </a:extLst>
          </p:cNvPr>
          <p:cNvSpPr/>
          <p:nvPr/>
        </p:nvSpPr>
        <p:spPr>
          <a:xfrm>
            <a:off x="7860447" y="1477520"/>
            <a:ext cx="2917084" cy="21516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C# Types</a:t>
            </a:r>
          </a:p>
        </p:txBody>
      </p:sp>
      <p:sp>
        <p:nvSpPr>
          <p:cNvPr id="62" name="Left Brace 61">
            <a:extLst>
              <a:ext uri="{FF2B5EF4-FFF2-40B4-BE49-F238E27FC236}">
                <a16:creationId xmlns:a16="http://schemas.microsoft.com/office/drawing/2014/main" id="{D89860C1-B151-4CFA-8770-5AC18B5A2A4E}"/>
              </a:ext>
            </a:extLst>
          </p:cNvPr>
          <p:cNvSpPr/>
          <p:nvPr/>
        </p:nvSpPr>
        <p:spPr>
          <a:xfrm rot="10800000">
            <a:off x="7591289" y="1411062"/>
            <a:ext cx="108040" cy="37814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AA1332F9-2122-4F8D-A39A-C3C53D2F6361}"/>
              </a:ext>
            </a:extLst>
          </p:cNvPr>
          <p:cNvSpPr/>
          <p:nvPr/>
        </p:nvSpPr>
        <p:spPr>
          <a:xfrm>
            <a:off x="7860447" y="1847899"/>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Assemblies</a:t>
            </a:r>
          </a:p>
        </p:txBody>
      </p:sp>
      <p:sp>
        <p:nvSpPr>
          <p:cNvPr id="64" name="Left Brace 63">
            <a:extLst>
              <a:ext uri="{FF2B5EF4-FFF2-40B4-BE49-F238E27FC236}">
                <a16:creationId xmlns:a16="http://schemas.microsoft.com/office/drawing/2014/main" id="{53217349-3031-4AA2-B94B-0B214E0E2DA4}"/>
              </a:ext>
            </a:extLst>
          </p:cNvPr>
          <p:cNvSpPr/>
          <p:nvPr/>
        </p:nvSpPr>
        <p:spPr>
          <a:xfrm rot="10800000">
            <a:off x="7591289" y="1852362"/>
            <a:ext cx="108040" cy="16206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D787FB61-883E-415E-8FFB-C039724523E1}"/>
              </a:ext>
            </a:extLst>
          </p:cNvPr>
          <p:cNvSpPr/>
          <p:nvPr/>
        </p:nvSpPr>
        <p:spPr>
          <a:xfrm>
            <a:off x="7860447" y="2303162"/>
            <a:ext cx="2917084" cy="315181"/>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Apply Schema on Read</a:t>
            </a:r>
          </a:p>
        </p:txBody>
      </p:sp>
      <p:sp>
        <p:nvSpPr>
          <p:cNvPr id="66" name="Left Brace 65">
            <a:extLst>
              <a:ext uri="{FF2B5EF4-FFF2-40B4-BE49-F238E27FC236}">
                <a16:creationId xmlns:a16="http://schemas.microsoft.com/office/drawing/2014/main" id="{80B049A4-A195-431D-AAA6-FC321E303367}"/>
              </a:ext>
            </a:extLst>
          </p:cNvPr>
          <p:cNvSpPr/>
          <p:nvPr/>
        </p:nvSpPr>
        <p:spPr>
          <a:xfrm rot="10800000">
            <a:off x="7591289" y="2252121"/>
            <a:ext cx="108040" cy="457771"/>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32332C81-68F0-46DA-B003-4AB4ADD29B1E}"/>
              </a:ext>
            </a:extLst>
          </p:cNvPr>
          <p:cNvSpPr/>
          <p:nvPr/>
        </p:nvSpPr>
        <p:spPr>
          <a:xfrm>
            <a:off x="7860447" y="2974813"/>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Extractor</a:t>
            </a:r>
          </a:p>
        </p:txBody>
      </p:sp>
      <p:sp>
        <p:nvSpPr>
          <p:cNvPr id="68" name="Rectangle 67">
            <a:extLst>
              <a:ext uri="{FF2B5EF4-FFF2-40B4-BE49-F238E27FC236}">
                <a16:creationId xmlns:a16="http://schemas.microsoft.com/office/drawing/2014/main" id="{235D87A7-8851-4AE2-BE4E-DEC9DEBDF1DB}"/>
              </a:ext>
            </a:extLst>
          </p:cNvPr>
          <p:cNvSpPr/>
          <p:nvPr/>
        </p:nvSpPr>
        <p:spPr>
          <a:xfrm>
            <a:off x="7860447" y="3567430"/>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External Extractor</a:t>
            </a:r>
          </a:p>
        </p:txBody>
      </p:sp>
      <p:cxnSp>
        <p:nvCxnSpPr>
          <p:cNvPr id="69" name="Straight Connector 68">
            <a:extLst>
              <a:ext uri="{FF2B5EF4-FFF2-40B4-BE49-F238E27FC236}">
                <a16:creationId xmlns:a16="http://schemas.microsoft.com/office/drawing/2014/main" id="{D7F4A5E2-B3FF-4AF8-8A11-08A9822691A1}"/>
              </a:ext>
            </a:extLst>
          </p:cNvPr>
          <p:cNvCxnSpPr>
            <a:cxnSpLocks/>
            <a:endCxn id="67" idx="1"/>
          </p:cNvCxnSpPr>
          <p:nvPr/>
        </p:nvCxnSpPr>
        <p:spPr>
          <a:xfrm flipV="1">
            <a:off x="5798889" y="3044267"/>
            <a:ext cx="2061558" cy="1413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70" name="Straight Connector 69">
            <a:extLst>
              <a:ext uri="{FF2B5EF4-FFF2-40B4-BE49-F238E27FC236}">
                <a16:creationId xmlns:a16="http://schemas.microsoft.com/office/drawing/2014/main" id="{61ABAA5E-65E9-4A33-92E5-6FE1B76F57B7}"/>
              </a:ext>
            </a:extLst>
          </p:cNvPr>
          <p:cNvCxnSpPr>
            <a:cxnSpLocks/>
            <a:endCxn id="68" idx="1"/>
          </p:cNvCxnSpPr>
          <p:nvPr/>
        </p:nvCxnSpPr>
        <p:spPr>
          <a:xfrm flipV="1">
            <a:off x="4200127" y="3636884"/>
            <a:ext cx="3660320" cy="3044"/>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nvGrpSpPr>
          <p:cNvPr id="71" name="Group 70">
            <a:extLst>
              <a:ext uri="{FF2B5EF4-FFF2-40B4-BE49-F238E27FC236}">
                <a16:creationId xmlns:a16="http://schemas.microsoft.com/office/drawing/2014/main" id="{92C6B9AF-FE27-4E50-BDD4-ACB121F6F65B}"/>
              </a:ext>
            </a:extLst>
          </p:cNvPr>
          <p:cNvGrpSpPr/>
          <p:nvPr/>
        </p:nvGrpSpPr>
        <p:grpSpPr>
          <a:xfrm>
            <a:off x="7531687" y="3775792"/>
            <a:ext cx="3245844" cy="2429362"/>
            <a:chOff x="5950396" y="3467116"/>
            <a:chExt cx="4326665" cy="3238306"/>
          </a:xfrm>
        </p:grpSpPr>
        <p:grpSp>
          <p:nvGrpSpPr>
            <p:cNvPr id="72" name="Group 71">
              <a:extLst>
                <a:ext uri="{FF2B5EF4-FFF2-40B4-BE49-F238E27FC236}">
                  <a16:creationId xmlns:a16="http://schemas.microsoft.com/office/drawing/2014/main" id="{97D54947-8206-483C-BB32-8E2E93D6A015}"/>
                </a:ext>
              </a:extLst>
            </p:cNvPr>
            <p:cNvGrpSpPr/>
            <p:nvPr/>
          </p:nvGrpSpPr>
          <p:grpSpPr>
            <a:xfrm>
              <a:off x="5950396" y="3467116"/>
              <a:ext cx="4320480" cy="610202"/>
              <a:chOff x="5950396" y="3467116"/>
              <a:chExt cx="4320480" cy="610202"/>
            </a:xfrm>
          </p:grpSpPr>
          <p:sp>
            <p:nvSpPr>
              <p:cNvPr id="76" name="Rectangle 75">
                <a:extLst>
                  <a:ext uri="{FF2B5EF4-FFF2-40B4-BE49-F238E27FC236}">
                    <a16:creationId xmlns:a16="http://schemas.microsoft.com/office/drawing/2014/main" id="{02359BA3-8577-433B-A7CB-87F7F5176E11}"/>
                  </a:ext>
                </a:extLst>
              </p:cNvPr>
              <p:cNvSpPr/>
              <p:nvPr/>
            </p:nvSpPr>
            <p:spPr>
              <a:xfrm>
                <a:off x="6382444" y="3689507"/>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(SELECT FROM)</a:t>
                </a:r>
              </a:p>
            </p:txBody>
          </p:sp>
          <p:sp>
            <p:nvSpPr>
              <p:cNvPr id="77" name="Left Brace 76">
                <a:extLst>
                  <a:ext uri="{FF2B5EF4-FFF2-40B4-BE49-F238E27FC236}">
                    <a16:creationId xmlns:a16="http://schemas.microsoft.com/office/drawing/2014/main" id="{21A5E5B8-8AB5-4587-8335-E30324CB93E2}"/>
                  </a:ext>
                </a:extLst>
              </p:cNvPr>
              <p:cNvSpPr/>
              <p:nvPr/>
            </p:nvSpPr>
            <p:spPr>
              <a:xfrm rot="10800000">
                <a:off x="5950396" y="3467116"/>
                <a:ext cx="144016" cy="610202"/>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3110321C-E6B5-4185-924C-74E90D6FB866}"/>
                </a:ext>
              </a:extLst>
            </p:cNvPr>
            <p:cNvGrpSpPr/>
            <p:nvPr/>
          </p:nvGrpSpPr>
          <p:grpSpPr>
            <a:xfrm>
              <a:off x="5950396" y="5440088"/>
              <a:ext cx="4326665" cy="1265334"/>
              <a:chOff x="5950396" y="5440088"/>
              <a:chExt cx="4326665" cy="1265334"/>
            </a:xfrm>
          </p:grpSpPr>
          <p:sp>
            <p:nvSpPr>
              <p:cNvPr id="74" name="Rectangle 73">
                <a:extLst>
                  <a:ext uri="{FF2B5EF4-FFF2-40B4-BE49-F238E27FC236}">
                    <a16:creationId xmlns:a16="http://schemas.microsoft.com/office/drawing/2014/main" id="{9FD68465-A114-4C84-A38D-AEC7A7533C29}"/>
                  </a:ext>
                </a:extLst>
              </p:cNvPr>
              <p:cNvSpPr/>
              <p:nvPr/>
            </p:nvSpPr>
            <p:spPr>
              <a:xfrm>
                <a:off x="6388629" y="5497662"/>
                <a:ext cx="3888432" cy="38396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(JOIN, WHERE, ORDER BY ...)</a:t>
                </a:r>
              </a:p>
            </p:txBody>
          </p:sp>
          <p:sp>
            <p:nvSpPr>
              <p:cNvPr id="75" name="Left Brace 74">
                <a:extLst>
                  <a:ext uri="{FF2B5EF4-FFF2-40B4-BE49-F238E27FC236}">
                    <a16:creationId xmlns:a16="http://schemas.microsoft.com/office/drawing/2014/main" id="{56317519-69D7-4010-9770-D39B2F7C5B6A}"/>
                  </a:ext>
                </a:extLst>
              </p:cNvPr>
              <p:cNvSpPr/>
              <p:nvPr/>
            </p:nvSpPr>
            <p:spPr>
              <a:xfrm rot="10800000">
                <a:off x="5950396" y="5440088"/>
                <a:ext cx="144016" cy="1265334"/>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78" name="Rectangle 77">
            <a:extLst>
              <a:ext uri="{FF2B5EF4-FFF2-40B4-BE49-F238E27FC236}">
                <a16:creationId xmlns:a16="http://schemas.microsoft.com/office/drawing/2014/main" id="{B638FE80-B46C-4B1C-81D2-916250AEE525}"/>
              </a:ext>
            </a:extLst>
          </p:cNvPr>
          <p:cNvSpPr/>
          <p:nvPr/>
        </p:nvSpPr>
        <p:spPr>
          <a:xfrm>
            <a:off x="7801788" y="6317213"/>
            <a:ext cx="2917084" cy="183287"/>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Output</a:t>
            </a:r>
          </a:p>
        </p:txBody>
      </p:sp>
      <p:sp>
        <p:nvSpPr>
          <p:cNvPr id="79" name="Left Brace 78">
            <a:extLst>
              <a:ext uri="{FF2B5EF4-FFF2-40B4-BE49-F238E27FC236}">
                <a16:creationId xmlns:a16="http://schemas.microsoft.com/office/drawing/2014/main" id="{43B5C98C-6F67-4921-BF7D-5590F3C71E1E}"/>
              </a:ext>
            </a:extLst>
          </p:cNvPr>
          <p:cNvSpPr/>
          <p:nvPr/>
        </p:nvSpPr>
        <p:spPr>
          <a:xfrm rot="10800000">
            <a:off x="7556318" y="6335734"/>
            <a:ext cx="108040" cy="213835"/>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nvGrpSpPr>
          <p:cNvPr id="80" name="Group 79">
            <a:extLst>
              <a:ext uri="{FF2B5EF4-FFF2-40B4-BE49-F238E27FC236}">
                <a16:creationId xmlns:a16="http://schemas.microsoft.com/office/drawing/2014/main" id="{42300BEE-FBB1-49EA-8D79-77E5594EB0E9}"/>
              </a:ext>
            </a:extLst>
          </p:cNvPr>
          <p:cNvGrpSpPr/>
          <p:nvPr/>
        </p:nvGrpSpPr>
        <p:grpSpPr>
          <a:xfrm>
            <a:off x="4141468" y="4553442"/>
            <a:ext cx="6631423" cy="128365"/>
            <a:chOff x="1431280" y="4352455"/>
            <a:chExt cx="8839596" cy="171109"/>
          </a:xfrm>
        </p:grpSpPr>
        <p:sp>
          <p:nvSpPr>
            <p:cNvPr id="81" name="Rectangle 80">
              <a:extLst>
                <a:ext uri="{FF2B5EF4-FFF2-40B4-BE49-F238E27FC236}">
                  <a16:creationId xmlns:a16="http://schemas.microsoft.com/office/drawing/2014/main" id="{884FFF64-CB72-40BD-90BB-7878EA13E896}"/>
                </a:ext>
              </a:extLst>
            </p:cNvPr>
            <p:cNvSpPr/>
            <p:nvPr/>
          </p:nvSpPr>
          <p:spPr>
            <a:xfrm>
              <a:off x="6382444" y="4352455"/>
              <a:ext cx="3888432" cy="17110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Aggregation(s) </a:t>
              </a:r>
            </a:p>
          </p:txBody>
        </p:sp>
        <p:cxnSp>
          <p:nvCxnSpPr>
            <p:cNvPr id="82" name="Straight Connector 81">
              <a:extLst>
                <a:ext uri="{FF2B5EF4-FFF2-40B4-BE49-F238E27FC236}">
                  <a16:creationId xmlns:a16="http://schemas.microsoft.com/office/drawing/2014/main" id="{6D643033-88D8-45EA-9206-29B2927350DE}"/>
                </a:ext>
              </a:extLst>
            </p:cNvPr>
            <p:cNvCxnSpPr>
              <a:cxnSpLocks/>
            </p:cNvCxnSpPr>
            <p:nvPr/>
          </p:nvCxnSpPr>
          <p:spPr>
            <a:xfrm flipH="1" flipV="1">
              <a:off x="1431280" y="4443995"/>
              <a:ext cx="4879156" cy="18278"/>
            </a:xfrm>
            <a:prstGeom prst="line">
              <a:avLst/>
            </a:prstGeom>
            <a:solidFill>
              <a:sysClr val="window" lastClr="FFFFFF"/>
            </a:solidFill>
            <a:ln w="25400" cap="flat" cmpd="sng" algn="ctr">
              <a:solidFill>
                <a:srgbClr val="F79646"/>
              </a:solidFill>
              <a:prstDash val="solid"/>
            </a:ln>
            <a:effectLst/>
          </p:spPr>
        </p:cxnSp>
      </p:grpSp>
      <p:sp>
        <p:nvSpPr>
          <p:cNvPr id="83" name="Rectangle 82">
            <a:extLst>
              <a:ext uri="{FF2B5EF4-FFF2-40B4-BE49-F238E27FC236}">
                <a16:creationId xmlns:a16="http://schemas.microsoft.com/office/drawing/2014/main" id="{EB2E3863-4146-440E-9BDA-1D9CA9E65A1F}"/>
              </a:ext>
            </a:extLst>
          </p:cNvPr>
          <p:cNvSpPr/>
          <p:nvPr/>
        </p:nvSpPr>
        <p:spPr>
          <a:xfrm>
            <a:off x="2075356" y="1322626"/>
            <a:ext cx="4570809" cy="5632311"/>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808000"/>
                </a:solidFill>
                <a:effectLst/>
                <a:uLnTx/>
                <a:uFillTx/>
                <a:latin typeface="Consolas" panose="020B0609020204030204" pitchFamily="49" charset="0"/>
              </a:rPr>
              <a:t>projectsInput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@"Projects\{file}.csv"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@eventDate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System.</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.Parse(</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"201</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8</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10</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15</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@numbers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2;</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REFERENCE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ASSEMBLY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USQLCSharpDemo;</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ImageColorsProcessor = USQLCSharpDemo.ImageColorProducer;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startDate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endDate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@projectsInput</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Extractors.Csv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skipFirstNRows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1, quoting :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true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content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fileName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@imgFiles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BinaryExtractor();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@assignments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user.ToUpper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user,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SqlArray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&lt;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&gt;(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projects.Split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char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StringSplitOptions</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.RemoveEmptyEntries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projs</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@usersprojects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@agg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FF00FF"/>
                </a:solidFill>
                <a:effectLst/>
                <a:uLnTx/>
                <a:uFillTx/>
                <a:latin typeface="Consolas" panose="020B0609020204030204" pitchFamily="49" charset="0"/>
              </a:rPr>
              <a:t>COUNT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units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project.StartsWith</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"My"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GROUP</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p.endDate</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JOIN</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p.project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us.project</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user.StartsWith(</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ORDER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p.endDate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DESC</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FETCH</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10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ROWS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OUTPUT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"myprojects.csv"</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Outputters.Csv();</a:t>
            </a:r>
            <a:endParaRPr kumimoji="0" lang="pl-PL" sz="900" b="0" i="0" u="none" strike="noStrike" kern="0" cap="none" spc="0" normalizeH="0" baseline="0" noProof="0" dirty="0">
              <a:ln>
                <a:noFill/>
              </a:ln>
              <a:solidFill>
                <a:prstClr val="black"/>
              </a:solidFill>
              <a:effectLst/>
              <a:uLnTx/>
              <a:uFillTx/>
            </a:endParaRPr>
          </a:p>
        </p:txBody>
      </p:sp>
      <p:grpSp>
        <p:nvGrpSpPr>
          <p:cNvPr id="84" name="Group 83">
            <a:extLst>
              <a:ext uri="{FF2B5EF4-FFF2-40B4-BE49-F238E27FC236}">
                <a16:creationId xmlns:a16="http://schemas.microsoft.com/office/drawing/2014/main" id="{9E1A548D-7522-41E1-8D72-6B157709519A}"/>
              </a:ext>
            </a:extLst>
          </p:cNvPr>
          <p:cNvGrpSpPr/>
          <p:nvPr/>
        </p:nvGrpSpPr>
        <p:grpSpPr>
          <a:xfrm>
            <a:off x="4274820" y="4884925"/>
            <a:ext cx="6498071" cy="1296576"/>
            <a:chOff x="1609036" y="4686540"/>
            <a:chExt cx="8661840" cy="1728318"/>
          </a:xfrm>
        </p:grpSpPr>
        <p:sp>
          <p:nvSpPr>
            <p:cNvPr id="85" name="Rectangle 84">
              <a:extLst>
                <a:ext uri="{FF2B5EF4-FFF2-40B4-BE49-F238E27FC236}">
                  <a16:creationId xmlns:a16="http://schemas.microsoft.com/office/drawing/2014/main" id="{3B3CF074-C72F-4653-B88F-ACD3F0CD0919}"/>
                </a:ext>
              </a:extLst>
            </p:cNvPr>
            <p:cNvSpPr/>
            <p:nvPr/>
          </p:nvSpPr>
          <p:spPr>
            <a:xfrm>
              <a:off x="6382444" y="4686540"/>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Methods</a:t>
              </a:r>
            </a:p>
          </p:txBody>
        </p:sp>
        <p:cxnSp>
          <p:nvCxnSpPr>
            <p:cNvPr id="86" name="Straight Connector 85">
              <a:extLst>
                <a:ext uri="{FF2B5EF4-FFF2-40B4-BE49-F238E27FC236}">
                  <a16:creationId xmlns:a16="http://schemas.microsoft.com/office/drawing/2014/main" id="{EE670F16-9B43-4D2D-A573-6D45F774F83C}"/>
                </a:ext>
              </a:extLst>
            </p:cNvPr>
            <p:cNvCxnSpPr>
              <a:cxnSpLocks/>
            </p:cNvCxnSpPr>
            <p:nvPr/>
          </p:nvCxnSpPr>
          <p:spPr>
            <a:xfrm flipV="1">
              <a:off x="2452097" y="4779123"/>
              <a:ext cx="3858338" cy="2310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87" name="Connector: Elbow 86">
              <a:extLst>
                <a:ext uri="{FF2B5EF4-FFF2-40B4-BE49-F238E27FC236}">
                  <a16:creationId xmlns:a16="http://schemas.microsoft.com/office/drawing/2014/main" id="{58CF0F8C-CBCD-4EB0-9E1D-38ADD291B420}"/>
                </a:ext>
              </a:extLst>
            </p:cNvPr>
            <p:cNvCxnSpPr>
              <a:cxnSpLocks/>
            </p:cNvCxnSpPr>
            <p:nvPr/>
          </p:nvCxnSpPr>
          <p:spPr>
            <a:xfrm flipV="1">
              <a:off x="1609036" y="4871702"/>
              <a:ext cx="4701399" cy="1543156"/>
            </a:xfrm>
            <a:prstGeom prst="bentConnector3">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sp>
        <p:nvSpPr>
          <p:cNvPr id="88" name="Rectangle 87">
            <a:extLst>
              <a:ext uri="{FF2B5EF4-FFF2-40B4-BE49-F238E27FC236}">
                <a16:creationId xmlns:a16="http://schemas.microsoft.com/office/drawing/2014/main" id="{D3030217-4945-455A-90D7-F956B515E90E}"/>
              </a:ext>
            </a:extLst>
          </p:cNvPr>
          <p:cNvSpPr/>
          <p:nvPr/>
        </p:nvSpPr>
        <p:spPr>
          <a:xfrm>
            <a:off x="7860447" y="3190455"/>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Rowset(s)</a:t>
            </a:r>
          </a:p>
        </p:txBody>
      </p:sp>
      <p:cxnSp>
        <p:nvCxnSpPr>
          <p:cNvPr id="89" name="Straight Connector 88">
            <a:extLst>
              <a:ext uri="{FF2B5EF4-FFF2-40B4-BE49-F238E27FC236}">
                <a16:creationId xmlns:a16="http://schemas.microsoft.com/office/drawing/2014/main" id="{0A0A81B3-284B-4A56-A6C7-9E1F98A51A28}"/>
              </a:ext>
            </a:extLst>
          </p:cNvPr>
          <p:cNvCxnSpPr>
            <a:cxnSpLocks/>
          </p:cNvCxnSpPr>
          <p:nvPr/>
        </p:nvCxnSpPr>
        <p:spPr>
          <a:xfrm>
            <a:off x="2479530" y="3124820"/>
            <a:ext cx="5380917" cy="113351"/>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508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1000" fill="hold"/>
                                        <p:tgtEl>
                                          <p:spTgt spid="6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1000"/>
                                        <p:tgtEl>
                                          <p:spTgt spid="66"/>
                                        </p:tgtEl>
                                      </p:cBhvr>
                                    </p:animEffect>
                                    <p:anim calcmode="lin" valueType="num">
                                      <p:cBhvr>
                                        <p:cTn id="37" dur="1000" fill="hold"/>
                                        <p:tgtEl>
                                          <p:spTgt spid="66"/>
                                        </p:tgtEl>
                                        <p:attrNameLst>
                                          <p:attrName>ppt_x</p:attrName>
                                        </p:attrNameLst>
                                      </p:cBhvr>
                                      <p:tavLst>
                                        <p:tav tm="0">
                                          <p:val>
                                            <p:strVal val="#ppt_x"/>
                                          </p:val>
                                        </p:tav>
                                        <p:tav tm="100000">
                                          <p:val>
                                            <p:strVal val="#ppt_x"/>
                                          </p:val>
                                        </p:tav>
                                      </p:tavLst>
                                    </p:anim>
                                    <p:anim calcmode="lin" valueType="num">
                                      <p:cBhvr>
                                        <p:cTn id="3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1000"/>
                                        <p:tgtEl>
                                          <p:spTgt spid="67"/>
                                        </p:tgtEl>
                                      </p:cBhvr>
                                    </p:animEffect>
                                    <p:anim calcmode="lin" valueType="num">
                                      <p:cBhvr>
                                        <p:cTn id="49" dur="1000" fill="hold"/>
                                        <p:tgtEl>
                                          <p:spTgt spid="67"/>
                                        </p:tgtEl>
                                        <p:attrNameLst>
                                          <p:attrName>ppt_x</p:attrName>
                                        </p:attrNameLst>
                                      </p:cBhvr>
                                      <p:tavLst>
                                        <p:tav tm="0">
                                          <p:val>
                                            <p:strVal val="#ppt_x"/>
                                          </p:val>
                                        </p:tav>
                                        <p:tav tm="100000">
                                          <p:val>
                                            <p:strVal val="#ppt_x"/>
                                          </p:val>
                                        </p:tav>
                                      </p:tavLst>
                                    </p:anim>
                                    <p:anim calcmode="lin" valueType="num">
                                      <p:cBhvr>
                                        <p:cTn id="5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1000"/>
                                        <p:tgtEl>
                                          <p:spTgt spid="70"/>
                                        </p:tgtEl>
                                      </p:cBhvr>
                                    </p:animEffect>
                                    <p:anim calcmode="lin" valueType="num">
                                      <p:cBhvr>
                                        <p:cTn id="56" dur="1000" fill="hold"/>
                                        <p:tgtEl>
                                          <p:spTgt spid="70"/>
                                        </p:tgtEl>
                                        <p:attrNameLst>
                                          <p:attrName>ppt_x</p:attrName>
                                        </p:attrNameLst>
                                      </p:cBhvr>
                                      <p:tavLst>
                                        <p:tav tm="0">
                                          <p:val>
                                            <p:strVal val="#ppt_x"/>
                                          </p:val>
                                        </p:tav>
                                        <p:tav tm="100000">
                                          <p:val>
                                            <p:strVal val="#ppt_x"/>
                                          </p:val>
                                        </p:tav>
                                      </p:tavLst>
                                    </p:anim>
                                    <p:anim calcmode="lin" valueType="num">
                                      <p:cBhvr>
                                        <p:cTn id="57" dur="1000" fill="hold"/>
                                        <p:tgtEl>
                                          <p:spTgt spid="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1000"/>
                                        <p:tgtEl>
                                          <p:spTgt spid="68"/>
                                        </p:tgtEl>
                                      </p:cBhvr>
                                    </p:animEffect>
                                    <p:anim calcmode="lin" valueType="num">
                                      <p:cBhvr>
                                        <p:cTn id="61" dur="1000" fill="hold"/>
                                        <p:tgtEl>
                                          <p:spTgt spid="68"/>
                                        </p:tgtEl>
                                        <p:attrNameLst>
                                          <p:attrName>ppt_x</p:attrName>
                                        </p:attrNameLst>
                                      </p:cBhvr>
                                      <p:tavLst>
                                        <p:tav tm="0">
                                          <p:val>
                                            <p:strVal val="#ppt_x"/>
                                          </p:val>
                                        </p:tav>
                                        <p:tav tm="100000">
                                          <p:val>
                                            <p:strVal val="#ppt_x"/>
                                          </p:val>
                                        </p:tav>
                                      </p:tavLst>
                                    </p:anim>
                                    <p:anim calcmode="lin" valueType="num">
                                      <p:cBhvr>
                                        <p:cTn id="62"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1000"/>
                                        <p:tgtEl>
                                          <p:spTgt spid="89"/>
                                        </p:tgtEl>
                                      </p:cBhvr>
                                    </p:animEffect>
                                    <p:anim calcmode="lin" valueType="num">
                                      <p:cBhvr>
                                        <p:cTn id="68" dur="1000" fill="hold"/>
                                        <p:tgtEl>
                                          <p:spTgt spid="89"/>
                                        </p:tgtEl>
                                        <p:attrNameLst>
                                          <p:attrName>ppt_x</p:attrName>
                                        </p:attrNameLst>
                                      </p:cBhvr>
                                      <p:tavLst>
                                        <p:tav tm="0">
                                          <p:val>
                                            <p:strVal val="#ppt_x"/>
                                          </p:val>
                                        </p:tav>
                                        <p:tav tm="100000">
                                          <p:val>
                                            <p:strVal val="#ppt_x"/>
                                          </p:val>
                                        </p:tav>
                                      </p:tavLst>
                                    </p:anim>
                                    <p:anim calcmode="lin" valueType="num">
                                      <p:cBhvr>
                                        <p:cTn id="69" dur="1000" fill="hold"/>
                                        <p:tgtEl>
                                          <p:spTgt spid="8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1000"/>
                                        <p:tgtEl>
                                          <p:spTgt spid="88"/>
                                        </p:tgtEl>
                                      </p:cBhvr>
                                    </p:animEffect>
                                    <p:anim calcmode="lin" valueType="num">
                                      <p:cBhvr>
                                        <p:cTn id="73" dur="1000" fill="hold"/>
                                        <p:tgtEl>
                                          <p:spTgt spid="88"/>
                                        </p:tgtEl>
                                        <p:attrNameLst>
                                          <p:attrName>ppt_x</p:attrName>
                                        </p:attrNameLst>
                                      </p:cBhvr>
                                      <p:tavLst>
                                        <p:tav tm="0">
                                          <p:val>
                                            <p:strVal val="#ppt_x"/>
                                          </p:val>
                                        </p:tav>
                                        <p:tav tm="100000">
                                          <p:val>
                                            <p:strVal val="#ppt_x"/>
                                          </p:val>
                                        </p:tav>
                                      </p:tavLst>
                                    </p:anim>
                                    <p:anim calcmode="lin" valueType="num">
                                      <p:cBhvr>
                                        <p:cTn id="7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anim calcmode="lin" valueType="num">
                                      <p:cBhvr>
                                        <p:cTn id="80" dur="1000" fill="hold"/>
                                        <p:tgtEl>
                                          <p:spTgt spid="71"/>
                                        </p:tgtEl>
                                        <p:attrNameLst>
                                          <p:attrName>ppt_x</p:attrName>
                                        </p:attrNameLst>
                                      </p:cBhvr>
                                      <p:tavLst>
                                        <p:tav tm="0">
                                          <p:val>
                                            <p:strVal val="#ppt_x"/>
                                          </p:val>
                                        </p:tav>
                                        <p:tav tm="100000">
                                          <p:val>
                                            <p:strVal val="#ppt_x"/>
                                          </p:val>
                                        </p:tav>
                                      </p:tavLst>
                                    </p:anim>
                                    <p:anim calcmode="lin" valueType="num">
                                      <p:cBhvr>
                                        <p:cTn id="8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1000"/>
                                        <p:tgtEl>
                                          <p:spTgt spid="80"/>
                                        </p:tgtEl>
                                      </p:cBhvr>
                                    </p:animEffect>
                                    <p:anim calcmode="lin" valueType="num">
                                      <p:cBhvr>
                                        <p:cTn id="87" dur="1000" fill="hold"/>
                                        <p:tgtEl>
                                          <p:spTgt spid="80"/>
                                        </p:tgtEl>
                                        <p:attrNameLst>
                                          <p:attrName>ppt_x</p:attrName>
                                        </p:attrNameLst>
                                      </p:cBhvr>
                                      <p:tavLst>
                                        <p:tav tm="0">
                                          <p:val>
                                            <p:strVal val="#ppt_x"/>
                                          </p:val>
                                        </p:tav>
                                        <p:tav tm="100000">
                                          <p:val>
                                            <p:strVal val="#ppt_x"/>
                                          </p:val>
                                        </p:tav>
                                      </p:tavLst>
                                    </p:anim>
                                    <p:anim calcmode="lin" valueType="num">
                                      <p:cBhvr>
                                        <p:cTn id="8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1000"/>
                                        <p:tgtEl>
                                          <p:spTgt spid="84"/>
                                        </p:tgtEl>
                                      </p:cBhvr>
                                    </p:animEffect>
                                    <p:anim calcmode="lin" valueType="num">
                                      <p:cBhvr>
                                        <p:cTn id="94" dur="1000" fill="hold"/>
                                        <p:tgtEl>
                                          <p:spTgt spid="84"/>
                                        </p:tgtEl>
                                        <p:attrNameLst>
                                          <p:attrName>ppt_x</p:attrName>
                                        </p:attrNameLst>
                                      </p:cBhvr>
                                      <p:tavLst>
                                        <p:tav tm="0">
                                          <p:val>
                                            <p:strVal val="#ppt_x"/>
                                          </p:val>
                                        </p:tav>
                                        <p:tav tm="100000">
                                          <p:val>
                                            <p:strVal val="#ppt_x"/>
                                          </p:val>
                                        </p:tav>
                                      </p:tavLst>
                                    </p:anim>
                                    <p:anim calcmode="lin" valueType="num">
                                      <p:cBhvr>
                                        <p:cTn id="9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1000"/>
                                        <p:tgtEl>
                                          <p:spTgt spid="78"/>
                                        </p:tgtEl>
                                      </p:cBhvr>
                                    </p:animEffect>
                                    <p:anim calcmode="lin" valueType="num">
                                      <p:cBhvr>
                                        <p:cTn id="101" dur="1000" fill="hold"/>
                                        <p:tgtEl>
                                          <p:spTgt spid="78"/>
                                        </p:tgtEl>
                                        <p:attrNameLst>
                                          <p:attrName>ppt_x</p:attrName>
                                        </p:attrNameLst>
                                      </p:cBhvr>
                                      <p:tavLst>
                                        <p:tav tm="0">
                                          <p:val>
                                            <p:strVal val="#ppt_x"/>
                                          </p:val>
                                        </p:tav>
                                        <p:tav tm="100000">
                                          <p:val>
                                            <p:strVal val="#ppt_x"/>
                                          </p:val>
                                        </p:tav>
                                      </p:tavLst>
                                    </p:anim>
                                    <p:anim calcmode="lin" valueType="num">
                                      <p:cBhvr>
                                        <p:cTn id="102" dur="1000" fill="hold"/>
                                        <p:tgtEl>
                                          <p:spTgt spid="7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00"/>
                                        <p:tgtEl>
                                          <p:spTgt spid="79"/>
                                        </p:tgtEl>
                                      </p:cBhvr>
                                    </p:animEffect>
                                    <p:anim calcmode="lin" valueType="num">
                                      <p:cBhvr>
                                        <p:cTn id="106" dur="1000" fill="hold"/>
                                        <p:tgtEl>
                                          <p:spTgt spid="79"/>
                                        </p:tgtEl>
                                        <p:attrNameLst>
                                          <p:attrName>ppt_x</p:attrName>
                                        </p:attrNameLst>
                                      </p:cBhvr>
                                      <p:tavLst>
                                        <p:tav tm="0">
                                          <p:val>
                                            <p:strVal val="#ppt_x"/>
                                          </p:val>
                                        </p:tav>
                                        <p:tav tm="100000">
                                          <p:val>
                                            <p:strVal val="#ppt_x"/>
                                          </p:val>
                                        </p:tav>
                                      </p:tavLst>
                                    </p:anim>
                                    <p:anim calcmode="lin" valueType="num">
                                      <p:cBhvr>
                                        <p:cTn id="10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78" grpId="0" animBg="1"/>
      <p:bldP spid="79" grpId="0" animBg="1"/>
      <p:bldP spid="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6" name="Content Placeholder 2">
            <a:extLst>
              <a:ext uri="{FF2B5EF4-FFF2-40B4-BE49-F238E27FC236}">
                <a16:creationId xmlns:a16="http://schemas.microsoft.com/office/drawing/2014/main" id="{43CE17C9-CA83-432E-A649-C643697306B6}"/>
              </a:ext>
            </a:extLst>
          </p:cNvPr>
          <p:cNvSpPr txBox="1">
            <a:spLocks/>
          </p:cNvSpPr>
          <p:nvPr/>
        </p:nvSpPr>
        <p:spPr>
          <a:xfrm>
            <a:off x="1051363" y="1814764"/>
            <a:ext cx="5293063" cy="2762250"/>
          </a:xfrm>
          <a:prstGeom prst="rect">
            <a:avLst/>
          </a:prstGeom>
        </p:spPr>
        <p:txBody>
          <a:bodyPr vert="horz" lIns="91440" tIns="45720" rIns="91440" bIns="45720" rtlCol="0">
            <a:normAutofit fontScale="850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GB" sz="2200" b="1" dirty="0">
                <a:solidFill>
                  <a:srgbClr val="FF5F00"/>
                </a:solidFill>
                <a:latin typeface="Euphemia"/>
              </a:rPr>
              <a:t>FILTERING AND SORTING</a:t>
            </a:r>
            <a:endParaRPr kumimoji="0" lang="en-GB" sz="2200" b="1" i="0" u="none" strike="noStrike" kern="1200" cap="none" spc="0" normalizeH="0" baseline="0" noProof="0" dirty="0">
              <a:ln>
                <a:noFill/>
              </a:ln>
              <a:solidFill>
                <a:srgbClr val="FF5F00"/>
              </a:solidFill>
              <a:effectLst/>
              <a:uLnTx/>
              <a:uFillTx/>
              <a:latin typeface="Euphemia"/>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WHERE</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0" i="0" u="none" strike="noStrike" kern="1200" cap="none" spc="0" normalizeH="0" baseline="0" noProof="0" dirty="0">
                <a:ln>
                  <a:noFill/>
                </a:ln>
                <a:solidFill>
                  <a:schemeClr val="tx1">
                    <a:lumMod val="75000"/>
                    <a:lumOff val="2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AND &amp; OR</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&gt;=,</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 OPERATOR(s))</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CONTAINS (C# string)</a:t>
            </a: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en-GB" sz="2100" b="0" i="0" u="none" strike="noStrike" kern="1200" cap="none" spc="0" normalizeH="0" baseline="0" noProof="0" dirty="0">
                <a:ln>
                  <a:noFill/>
                </a:ln>
                <a:solidFill>
                  <a:srgbClr val="465562"/>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ORDER BY</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ROWSETS</a:t>
            </a:r>
          </a:p>
          <a:p>
            <a:pPr marL="978408" marR="0" lvl="2"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requires a FETCH</a:t>
            </a:r>
            <a:endPar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OUTPUTS</a:t>
            </a:r>
            <a:endPar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p:txBody>
      </p:sp>
      <p:sp>
        <p:nvSpPr>
          <p:cNvPr id="8" name="Content Placeholder 2">
            <a:extLst>
              <a:ext uri="{FF2B5EF4-FFF2-40B4-BE49-F238E27FC236}">
                <a16:creationId xmlns:a16="http://schemas.microsoft.com/office/drawing/2014/main" id="{2C43F652-CAE2-4938-97B8-4D5BC9E93E07}"/>
              </a:ext>
            </a:extLst>
          </p:cNvPr>
          <p:cNvSpPr txBox="1">
            <a:spLocks/>
          </p:cNvSpPr>
          <p:nvPr/>
        </p:nvSpPr>
        <p:spPr>
          <a:xfrm>
            <a:off x="6785413" y="1814764"/>
            <a:ext cx="6178112" cy="48146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kumimoji="0" lang="en-GB" sz="2000" b="1" i="0" u="none" strike="noStrike" kern="1200" cap="none" spc="0" normalizeH="0" baseline="0" noProof="0" dirty="0">
                <a:ln>
                  <a:noFill/>
                </a:ln>
                <a:solidFill>
                  <a:srgbClr val="FF5F00"/>
                </a:solidFill>
                <a:effectLst/>
                <a:uLnTx/>
                <a:uFillTx/>
                <a:latin typeface="Euphemia"/>
              </a:rPr>
              <a:t>JOINS</a:t>
            </a:r>
            <a:endParaRPr kumimoji="0" lang="en-GB" sz="2200" b="1" i="0" u="none" strike="noStrike" kern="1200" cap="none" spc="0" normalizeH="0" baseline="0" noProof="0" dirty="0">
              <a:ln>
                <a:noFill/>
              </a:ln>
              <a:solidFill>
                <a:srgbClr val="FF5F00"/>
              </a:solidFill>
              <a:effectLst/>
              <a:uLnTx/>
              <a:uFillTx/>
              <a:latin typeface="Euphemia"/>
            </a:endParaRP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INNER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FULL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CROSS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SEMIJOIN </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ANTISEMIJOIN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ANTISEMIJOIN</a:t>
            </a:r>
          </a:p>
          <a:p>
            <a:pPr marL="0" lvl="0" indent="0">
              <a:buNone/>
            </a:pPr>
            <a:endParaRPr kumimoji="0" lang="en-GB" sz="2200" b="1" i="0" u="none" strike="noStrike" kern="1200" cap="none" spc="0" normalizeH="0" baseline="0" noProof="0" dirty="0">
              <a:ln>
                <a:noFill/>
              </a:ln>
              <a:solidFill>
                <a:srgbClr val="EF942F"/>
              </a:solidFill>
              <a:effectLst/>
              <a:uLnTx/>
              <a:uFillTx/>
              <a:latin typeface="Euphemia"/>
            </a:endParaRPr>
          </a:p>
        </p:txBody>
      </p:sp>
    </p:spTree>
    <p:extLst>
      <p:ext uri="{BB962C8B-B14F-4D97-AF65-F5344CB8AC3E}">
        <p14:creationId xmlns:p14="http://schemas.microsoft.com/office/powerpoint/2010/main" val="421419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7" name="Content Placeholder 2">
            <a:extLst>
              <a:ext uri="{FF2B5EF4-FFF2-40B4-BE49-F238E27FC236}">
                <a16:creationId xmlns:a16="http://schemas.microsoft.com/office/drawing/2014/main" id="{BA078821-B942-4E36-AF67-9D6566F7CB60}"/>
              </a:ext>
            </a:extLst>
          </p:cNvPr>
          <p:cNvSpPr txBox="1">
            <a:spLocks/>
          </p:cNvSpPr>
          <p:nvPr/>
        </p:nvSpPr>
        <p:spPr>
          <a:xfrm>
            <a:off x="1184713" y="3896228"/>
            <a:ext cx="6043210" cy="1823786"/>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US" sz="2200" b="1" dirty="0">
                <a:solidFill>
                  <a:srgbClr val="FF5F00"/>
                </a:solidFill>
                <a:latin typeface="Euphemia"/>
              </a:rPr>
              <a:t>RANKING FUNCTIONS</a:t>
            </a:r>
          </a:p>
          <a:p>
            <a:pPr>
              <a:buFont typeface="Wingdings" panose="05000000000000000000" pitchFamily="2" charset="2"/>
              <a:buChar char="§"/>
            </a:pPr>
            <a:r>
              <a:rPr lang="en-US" sz="1900" b="1" dirty="0">
                <a:solidFill>
                  <a:schemeClr val="tx1">
                    <a:lumMod val="65000"/>
                    <a:lumOff val="35000"/>
                  </a:schemeClr>
                </a:solidFill>
                <a:latin typeface="Euphemia"/>
              </a:rPr>
              <a:t>RANK</a:t>
            </a:r>
          </a:p>
          <a:p>
            <a:pPr>
              <a:buFont typeface="Wingdings" panose="05000000000000000000" pitchFamily="2" charset="2"/>
              <a:buChar char="§"/>
            </a:pPr>
            <a:r>
              <a:rPr lang="en-US" sz="1900" b="1" dirty="0">
                <a:solidFill>
                  <a:schemeClr val="tx1">
                    <a:lumMod val="65000"/>
                    <a:lumOff val="35000"/>
                  </a:schemeClr>
                </a:solidFill>
                <a:latin typeface="Euphemia"/>
              </a:rPr>
              <a:t>DENSE_RANK</a:t>
            </a:r>
          </a:p>
          <a:p>
            <a:pPr>
              <a:buFont typeface="Wingdings" panose="05000000000000000000" pitchFamily="2" charset="2"/>
              <a:buChar char="§"/>
            </a:pPr>
            <a:r>
              <a:rPr lang="en-US" sz="1900" b="1" dirty="0">
                <a:solidFill>
                  <a:schemeClr val="tx1">
                    <a:lumMod val="65000"/>
                    <a:lumOff val="35000"/>
                  </a:schemeClr>
                </a:solidFill>
                <a:latin typeface="Euphemia"/>
              </a:rPr>
              <a:t>NTILE</a:t>
            </a:r>
          </a:p>
          <a:p>
            <a:pPr>
              <a:buFont typeface="Wingdings" panose="05000000000000000000" pitchFamily="2" charset="2"/>
              <a:buChar char="§"/>
            </a:pPr>
            <a:r>
              <a:rPr lang="en-US" sz="1900" b="1" dirty="0">
                <a:solidFill>
                  <a:schemeClr val="tx1">
                    <a:lumMod val="65000"/>
                    <a:lumOff val="35000"/>
                  </a:schemeClr>
                </a:solidFill>
                <a:latin typeface="Euphemia"/>
              </a:rPr>
              <a:t>ROW_NUMBER</a:t>
            </a: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
        <p:nvSpPr>
          <p:cNvPr id="3" name="Rectangle 2">
            <a:extLst>
              <a:ext uri="{FF2B5EF4-FFF2-40B4-BE49-F238E27FC236}">
                <a16:creationId xmlns:a16="http://schemas.microsoft.com/office/drawing/2014/main" id="{C9879378-C6C4-4374-A67F-493514B624F4}"/>
              </a:ext>
            </a:extLst>
          </p:cNvPr>
          <p:cNvSpPr/>
          <p:nvPr/>
        </p:nvSpPr>
        <p:spPr>
          <a:xfrm>
            <a:off x="6810375" y="1978575"/>
            <a:ext cx="6096000" cy="2174954"/>
          </a:xfrm>
          <a:prstGeom prst="rect">
            <a:avLst/>
          </a:prstGeom>
        </p:spPr>
        <p:txBody>
          <a:bodyPr>
            <a:spAutoFit/>
          </a:bodyPr>
          <a:lstStyle/>
          <a:p>
            <a:pPr marL="178308" indent="-342900">
              <a:lnSpc>
                <a:spcPct val="70000"/>
              </a:lnSpc>
              <a:spcBef>
                <a:spcPts val="1400"/>
              </a:spcBef>
            </a:pPr>
            <a:r>
              <a:rPr lang="pl-PL" sz="2000" b="1" dirty="0">
                <a:solidFill>
                  <a:srgbClr val="FF5F00"/>
                </a:solidFill>
                <a:latin typeface="Euphemia"/>
              </a:rPr>
              <a:t>ANALIYTIC WINDOW FUNCTIONS</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PERCENT_RANK</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PERCENTILE_CONT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PERCENTILE_DISC</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p:txBody>
      </p:sp>
      <p:sp>
        <p:nvSpPr>
          <p:cNvPr id="9" name="Content Placeholder 2">
            <a:extLst>
              <a:ext uri="{FF2B5EF4-FFF2-40B4-BE49-F238E27FC236}">
                <a16:creationId xmlns:a16="http://schemas.microsoft.com/office/drawing/2014/main" id="{692BF62F-A8BB-46E2-8A5F-1CD156FCB841}"/>
              </a:ext>
            </a:extLst>
          </p:cNvPr>
          <p:cNvSpPr txBox="1">
            <a:spLocks/>
          </p:cNvSpPr>
          <p:nvPr/>
        </p:nvSpPr>
        <p:spPr>
          <a:xfrm>
            <a:off x="1184713" y="1963156"/>
            <a:ext cx="6043210" cy="182378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l-PL" sz="2000" b="1" dirty="0">
                <a:solidFill>
                  <a:srgbClr val="FF5F00"/>
                </a:solidFill>
                <a:latin typeface="Euphemia"/>
              </a:rPr>
              <a:t>AGGREGATIONS</a:t>
            </a:r>
            <a:r>
              <a:rPr lang="pl-PL" sz="2000" dirty="0"/>
              <a:t> </a:t>
            </a:r>
            <a:endParaRPr lang="en-GB" sz="2000" dirty="0"/>
          </a:p>
          <a:p>
            <a:pPr lvl="0">
              <a:buFont typeface="Wingdings" panose="05000000000000000000" pitchFamily="2" charset="2"/>
              <a:buChar char="§"/>
            </a:pPr>
            <a:r>
              <a:rPr lang="pl-PL" sz="1900" b="1" dirty="0">
                <a:solidFill>
                  <a:schemeClr val="tx1">
                    <a:lumMod val="65000"/>
                    <a:lumOff val="35000"/>
                  </a:schemeClr>
                </a:solidFill>
                <a:latin typeface="Euphemia"/>
              </a:rPr>
              <a:t>GROUP BY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HAVING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MAX</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MIN</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SUM</a:t>
            </a:r>
            <a:r>
              <a:rPr lang="en-GB" sz="1900" b="1" dirty="0">
                <a:solidFill>
                  <a:schemeClr val="tx1">
                    <a:lumMod val="65000"/>
                    <a:lumOff val="35000"/>
                  </a:schemeClr>
                </a:solidFill>
                <a:latin typeface="Euphemia"/>
              </a:rPr>
              <a:t>,COUNT, ARRAY_AGG</a:t>
            </a:r>
            <a:endParaRPr lang="pl-PL" sz="1900" b="1" dirty="0">
              <a:solidFill>
                <a:schemeClr val="tx1">
                  <a:lumMod val="65000"/>
                  <a:lumOff val="35000"/>
                </a:schemeClr>
              </a:solidFill>
              <a:latin typeface="Euphemia"/>
            </a:endParaRP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8521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083"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277D5-CF37-4A21-8B86-375FADBA2575}"/>
              </a:ext>
            </a:extLst>
          </p:cNvPr>
          <p:cNvSpPr>
            <a:spLocks noGrp="1"/>
          </p:cNvSpPr>
          <p:nvPr>
            <p:ph type="body" sz="quarter" idx="13"/>
          </p:nvPr>
        </p:nvSpPr>
        <p:spPr>
          <a:xfrm>
            <a:off x="792127" y="857465"/>
            <a:ext cx="10071491" cy="957299"/>
          </a:xfrm>
        </p:spPr>
        <p:txBody>
          <a:bodyPr/>
          <a:lstStyle/>
          <a:p>
            <a:r>
              <a:rPr lang="en-US" sz="4800" b="1" spc="-50" dirty="0">
                <a:solidFill>
                  <a:srgbClr val="FF5F00"/>
                </a:solidFill>
                <a:latin typeface="Calibri Light" panose="020F0302020204030204"/>
              </a:rPr>
              <a:t>Azure Data Factory</a:t>
            </a:r>
            <a:r>
              <a:rPr lang="pl-PL" sz="4800" b="1" spc="-50" dirty="0">
                <a:solidFill>
                  <a:srgbClr val="FF5F00"/>
                </a:solidFill>
                <a:latin typeface="Calibri Light" panose="020F0302020204030204"/>
              </a:rPr>
              <a:t> </a:t>
            </a:r>
            <a:r>
              <a:rPr lang="en-GB" sz="4800" b="1" spc="-50" dirty="0">
                <a:solidFill>
                  <a:srgbClr val="FF5F00"/>
                </a:solidFill>
                <a:latin typeface="Calibri Light" panose="020F0302020204030204"/>
              </a:rPr>
              <a:t>Monitoring</a:t>
            </a:r>
            <a:endParaRPr lang="pl-PL" sz="4800" b="1" spc="-50" dirty="0">
              <a:solidFill>
                <a:srgbClr val="FF5F00"/>
              </a:solidFill>
              <a:latin typeface="Calibri Light" panose="020F0302020204030204"/>
            </a:endParaRPr>
          </a:p>
        </p:txBody>
      </p:sp>
      <p:pic>
        <p:nvPicPr>
          <p:cNvPr id="3" name="Picture 2">
            <a:extLst>
              <a:ext uri="{FF2B5EF4-FFF2-40B4-BE49-F238E27FC236}">
                <a16:creationId xmlns:a16="http://schemas.microsoft.com/office/drawing/2014/main" id="{227C8DFB-E1BF-4138-8FEA-DD6E84C7398B}"/>
              </a:ext>
            </a:extLst>
          </p:cNvPr>
          <p:cNvPicPr>
            <a:picLocks noChangeAspect="1"/>
          </p:cNvPicPr>
          <p:nvPr/>
        </p:nvPicPr>
        <p:blipFill>
          <a:blip r:embed="rId2"/>
          <a:stretch>
            <a:fillRect/>
          </a:stretch>
        </p:blipFill>
        <p:spPr>
          <a:xfrm>
            <a:off x="1413892" y="1918021"/>
            <a:ext cx="8108379" cy="2217226"/>
          </a:xfrm>
          <a:prstGeom prst="rect">
            <a:avLst/>
          </a:prstGeom>
        </p:spPr>
      </p:pic>
      <p:pic>
        <p:nvPicPr>
          <p:cNvPr id="4" name="Picture 3">
            <a:extLst>
              <a:ext uri="{FF2B5EF4-FFF2-40B4-BE49-F238E27FC236}">
                <a16:creationId xmlns:a16="http://schemas.microsoft.com/office/drawing/2014/main" id="{0AA961C4-C156-4FB4-A001-FE1DF460D9A1}"/>
              </a:ext>
            </a:extLst>
          </p:cNvPr>
          <p:cNvPicPr>
            <a:picLocks noChangeAspect="1"/>
          </p:cNvPicPr>
          <p:nvPr/>
        </p:nvPicPr>
        <p:blipFill>
          <a:blip r:embed="rId3"/>
          <a:stretch>
            <a:fillRect/>
          </a:stretch>
        </p:blipFill>
        <p:spPr>
          <a:xfrm>
            <a:off x="1593436" y="4365728"/>
            <a:ext cx="7309288" cy="1832032"/>
          </a:xfrm>
          <a:prstGeom prst="rect">
            <a:avLst/>
          </a:prstGeom>
        </p:spPr>
      </p:pic>
      <p:pic>
        <p:nvPicPr>
          <p:cNvPr id="5" name="Picture 4">
            <a:extLst>
              <a:ext uri="{FF2B5EF4-FFF2-40B4-BE49-F238E27FC236}">
                <a16:creationId xmlns:a16="http://schemas.microsoft.com/office/drawing/2014/main" id="{4C88D472-A6EA-4150-ADB2-6A42405BB10C}"/>
              </a:ext>
            </a:extLst>
          </p:cNvPr>
          <p:cNvPicPr>
            <a:picLocks noChangeAspect="1"/>
          </p:cNvPicPr>
          <p:nvPr/>
        </p:nvPicPr>
        <p:blipFill>
          <a:blip r:embed="rId4"/>
          <a:stretch>
            <a:fillRect/>
          </a:stretch>
        </p:blipFill>
        <p:spPr>
          <a:xfrm>
            <a:off x="6958508" y="3250839"/>
            <a:ext cx="4729357" cy="2404458"/>
          </a:xfrm>
          <a:prstGeom prst="rect">
            <a:avLst/>
          </a:prstGeom>
        </p:spPr>
      </p:pic>
    </p:spTree>
    <p:extLst>
      <p:ext uri="{BB962C8B-B14F-4D97-AF65-F5344CB8AC3E}">
        <p14:creationId xmlns:p14="http://schemas.microsoft.com/office/powerpoint/2010/main" val="223748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75027-1CC7-42C5-96BA-29DCD8CFBE77}"/>
              </a:ext>
            </a:extLst>
          </p:cNvPr>
          <p:cNvSpPr>
            <a:spLocks noGrp="1"/>
          </p:cNvSpPr>
          <p:nvPr>
            <p:ph type="body" sz="quarter" idx="13"/>
          </p:nvPr>
        </p:nvSpPr>
        <p:spPr>
          <a:xfrm>
            <a:off x="903639" y="1002431"/>
            <a:ext cx="9422390" cy="957299"/>
          </a:xfrm>
        </p:spPr>
        <p:txBody>
          <a:bodyPr/>
          <a:lstStyle/>
          <a:p>
            <a:r>
              <a:rPr lang="en-US" sz="4800" b="1" spc="-50" dirty="0">
                <a:solidFill>
                  <a:srgbClr val="FF5F00"/>
                </a:solidFill>
                <a:latin typeface="Calibri Light" panose="020F0302020204030204"/>
              </a:rPr>
              <a:t>Azure Data Factory </a:t>
            </a:r>
            <a:r>
              <a:rPr lang="en-GB" sz="4800" b="1" spc="-50" dirty="0">
                <a:solidFill>
                  <a:srgbClr val="FF5F00"/>
                </a:solidFill>
                <a:latin typeface="Calibri Light" panose="020F0302020204030204"/>
              </a:rPr>
              <a:t>Tools</a:t>
            </a: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CBF442D0-6452-4E26-B791-4BEEFE3A53F3}"/>
              </a:ext>
            </a:extLst>
          </p:cNvPr>
          <p:cNvSpPr/>
          <p:nvPr/>
        </p:nvSpPr>
        <p:spPr>
          <a:xfrm>
            <a:off x="988361" y="2148421"/>
            <a:ext cx="6096000" cy="480131"/>
          </a:xfrm>
          <a:prstGeom prst="rect">
            <a:avLst/>
          </a:prstGeom>
        </p:spPr>
        <p:txBody>
          <a:bodyPr>
            <a:spAutoFit/>
          </a:bodyPr>
          <a:lstStyle/>
          <a:p>
            <a:pPr lvl="0">
              <a:lnSpc>
                <a:spcPct val="90000"/>
              </a:lnSpc>
              <a:spcBef>
                <a:spcPts val="1400"/>
              </a:spcBef>
            </a:pPr>
            <a:r>
              <a:rPr lang="en-GB" sz="2800" b="1" dirty="0">
                <a:solidFill>
                  <a:srgbClr val="FF5F00"/>
                </a:solidFill>
                <a:latin typeface="Euphemia"/>
              </a:rPr>
              <a:t>ADF V2 Web Designer </a:t>
            </a:r>
            <a:r>
              <a:rPr lang="en-GB" sz="2800" dirty="0">
                <a:solidFill>
                  <a:srgbClr val="465562"/>
                </a:solidFill>
                <a:latin typeface="Euphemia"/>
              </a:rPr>
              <a:t>(Azure Portal)</a:t>
            </a:r>
          </a:p>
        </p:txBody>
      </p:sp>
      <p:pic>
        <p:nvPicPr>
          <p:cNvPr id="5" name="Picture 4">
            <a:extLst>
              <a:ext uri="{FF2B5EF4-FFF2-40B4-BE49-F238E27FC236}">
                <a16:creationId xmlns:a16="http://schemas.microsoft.com/office/drawing/2014/main" id="{8224C15B-0C75-4C39-A872-30261756FC1A}"/>
              </a:ext>
            </a:extLst>
          </p:cNvPr>
          <p:cNvPicPr>
            <a:picLocks noChangeAspect="1"/>
          </p:cNvPicPr>
          <p:nvPr/>
        </p:nvPicPr>
        <p:blipFill>
          <a:blip r:embed="rId2"/>
          <a:stretch>
            <a:fillRect/>
          </a:stretch>
        </p:blipFill>
        <p:spPr>
          <a:xfrm>
            <a:off x="8016325" y="1978018"/>
            <a:ext cx="2825305" cy="1769162"/>
          </a:xfrm>
          <a:prstGeom prst="rect">
            <a:avLst/>
          </a:prstGeom>
        </p:spPr>
      </p:pic>
      <p:pic>
        <p:nvPicPr>
          <p:cNvPr id="6" name="Picture 5">
            <a:extLst>
              <a:ext uri="{FF2B5EF4-FFF2-40B4-BE49-F238E27FC236}">
                <a16:creationId xmlns:a16="http://schemas.microsoft.com/office/drawing/2014/main" id="{49E58629-5A65-4897-A8D6-FA36F2BA811F}"/>
              </a:ext>
            </a:extLst>
          </p:cNvPr>
          <p:cNvPicPr>
            <a:picLocks noChangeAspect="1"/>
          </p:cNvPicPr>
          <p:nvPr/>
        </p:nvPicPr>
        <p:blipFill>
          <a:blip r:embed="rId3"/>
          <a:stretch>
            <a:fillRect/>
          </a:stretch>
        </p:blipFill>
        <p:spPr>
          <a:xfrm>
            <a:off x="1189227" y="2817244"/>
            <a:ext cx="6192688" cy="2153398"/>
          </a:xfrm>
          <a:prstGeom prst="rect">
            <a:avLst/>
          </a:prstGeom>
        </p:spPr>
      </p:pic>
      <p:pic>
        <p:nvPicPr>
          <p:cNvPr id="7" name="Picture 6">
            <a:extLst>
              <a:ext uri="{FF2B5EF4-FFF2-40B4-BE49-F238E27FC236}">
                <a16:creationId xmlns:a16="http://schemas.microsoft.com/office/drawing/2014/main" id="{78E04DB2-497B-41E8-91B9-B491C95FD7D8}"/>
              </a:ext>
            </a:extLst>
          </p:cNvPr>
          <p:cNvPicPr>
            <a:picLocks noChangeAspect="1"/>
          </p:cNvPicPr>
          <p:nvPr/>
        </p:nvPicPr>
        <p:blipFill>
          <a:blip r:embed="rId4"/>
          <a:stretch>
            <a:fillRect/>
          </a:stretch>
        </p:blipFill>
        <p:spPr>
          <a:xfrm>
            <a:off x="7084361" y="4255732"/>
            <a:ext cx="3241668" cy="2326681"/>
          </a:xfrm>
          <a:prstGeom prst="rect">
            <a:avLst/>
          </a:prstGeom>
        </p:spPr>
      </p:pic>
      <p:pic>
        <p:nvPicPr>
          <p:cNvPr id="8" name="Picture 7">
            <a:extLst>
              <a:ext uri="{FF2B5EF4-FFF2-40B4-BE49-F238E27FC236}">
                <a16:creationId xmlns:a16="http://schemas.microsoft.com/office/drawing/2014/main" id="{3FFFC2BF-EECB-4164-ABC0-C42DA44C4415}"/>
              </a:ext>
            </a:extLst>
          </p:cNvPr>
          <p:cNvPicPr>
            <a:picLocks noChangeAspect="1"/>
          </p:cNvPicPr>
          <p:nvPr/>
        </p:nvPicPr>
        <p:blipFill>
          <a:blip r:embed="rId5"/>
          <a:stretch>
            <a:fillRect/>
          </a:stretch>
        </p:blipFill>
        <p:spPr>
          <a:xfrm>
            <a:off x="1792568" y="4954282"/>
            <a:ext cx="4776589" cy="1787159"/>
          </a:xfrm>
          <a:prstGeom prst="rect">
            <a:avLst/>
          </a:prstGeom>
        </p:spPr>
      </p:pic>
    </p:spTree>
    <p:extLst>
      <p:ext uri="{BB962C8B-B14F-4D97-AF65-F5344CB8AC3E}">
        <p14:creationId xmlns:p14="http://schemas.microsoft.com/office/powerpoint/2010/main" val="421830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12695</TotalTime>
  <Words>2266</Words>
  <Application>Microsoft Office PowerPoint</Application>
  <PresentationFormat>Widescreen</PresentationFormat>
  <Paragraphs>462</Paragraphs>
  <Slides>38</Slides>
  <Notes>21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52"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332</cp:revision>
  <dcterms:created xsi:type="dcterms:W3CDTF">2016-06-22T10:14:21Z</dcterms:created>
  <dcterms:modified xsi:type="dcterms:W3CDTF">2019-01-23T18:17:07Z</dcterms:modified>
</cp:coreProperties>
</file>